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9D39E-FCDC-473E-947D-7BBEA4798F36}" type="datetimeFigureOut">
              <a:rPr lang="es-ES" smtClean="0"/>
              <a:pPr/>
              <a:t>31/05/2013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F18B1-D25A-4AD7-8251-B68DB2668D4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9D39E-FCDC-473E-947D-7BBEA4798F36}" type="datetimeFigureOut">
              <a:rPr lang="es-ES" smtClean="0"/>
              <a:pPr/>
              <a:t>31/05/2013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F18B1-D25A-4AD7-8251-B68DB2668D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9D39E-FCDC-473E-947D-7BBEA4798F36}" type="datetimeFigureOut">
              <a:rPr lang="es-ES" smtClean="0"/>
              <a:pPr/>
              <a:t>31/05/2013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F18B1-D25A-4AD7-8251-B68DB2668D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9D39E-FCDC-473E-947D-7BBEA4798F36}" type="datetimeFigureOut">
              <a:rPr lang="es-ES" smtClean="0"/>
              <a:pPr/>
              <a:t>31/05/2013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F18B1-D25A-4AD7-8251-B68DB2668D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9D39E-FCDC-473E-947D-7BBEA4798F36}" type="datetimeFigureOut">
              <a:rPr lang="es-ES" smtClean="0"/>
              <a:pPr/>
              <a:t>31/05/2013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F18B1-D25A-4AD7-8251-B68DB2668D4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9D39E-FCDC-473E-947D-7BBEA4798F36}" type="datetimeFigureOut">
              <a:rPr lang="es-ES" smtClean="0"/>
              <a:pPr/>
              <a:t>31/05/2013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F18B1-D25A-4AD7-8251-B68DB2668D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9D39E-FCDC-473E-947D-7BBEA4798F36}" type="datetimeFigureOut">
              <a:rPr lang="es-ES" smtClean="0"/>
              <a:pPr/>
              <a:t>31/05/2013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F18B1-D25A-4AD7-8251-B68DB2668D4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9D39E-FCDC-473E-947D-7BBEA4798F36}" type="datetimeFigureOut">
              <a:rPr lang="es-ES" smtClean="0"/>
              <a:pPr/>
              <a:t>31/05/2013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F18B1-D25A-4AD7-8251-B68DB2668D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9D39E-FCDC-473E-947D-7BBEA4798F36}" type="datetimeFigureOut">
              <a:rPr lang="es-ES" smtClean="0"/>
              <a:pPr/>
              <a:t>31/05/2013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F18B1-D25A-4AD7-8251-B68DB2668D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9D39E-FCDC-473E-947D-7BBEA4798F36}" type="datetimeFigureOut">
              <a:rPr lang="es-ES" smtClean="0"/>
              <a:pPr/>
              <a:t>31/05/2013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F18B1-D25A-4AD7-8251-B68DB2668D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D69D39E-FCDC-473E-947D-7BBEA4798F36}" type="datetimeFigureOut">
              <a:rPr lang="es-ES" smtClean="0"/>
              <a:pPr/>
              <a:t>31/05/2013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BFF18B1-D25A-4AD7-8251-B68DB2668D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D69D39E-FCDC-473E-947D-7BBEA4798F36}" type="datetimeFigureOut">
              <a:rPr lang="es-ES" smtClean="0"/>
              <a:pPr/>
              <a:t>31/05/2013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BFF18B1-D25A-4AD7-8251-B68DB2668D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1538" y="2571744"/>
            <a:ext cx="7772400" cy="3727467"/>
          </a:xfrm>
        </p:spPr>
        <p:txBody>
          <a:bodyPr>
            <a:noAutofit/>
          </a:bodyPr>
          <a:lstStyle/>
          <a:p>
            <a:r>
              <a:rPr lang="es-MX" sz="11000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reflection blurRad="12700" stA="34000" endA="740" endPos="53000" dir="5400000" sy="-100000" algn="bl" rotWithShape="0"/>
                </a:effectLst>
                <a:latin typeface="Baskerville Old Face" pitchFamily="18" charset="0"/>
              </a:rPr>
              <a:t>BIOLOGIA</a:t>
            </a:r>
            <a:endParaRPr lang="es-ES" sz="11000" dirty="0"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reflection blurRad="12700" stA="34000" endA="740" endPos="53000" dir="5400000" sy="-100000" algn="bl" rotWithShape="0"/>
              </a:effectLst>
              <a:latin typeface="Baskerville Old Face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143736" y="5857892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latin typeface="Baskerville Old Face" pitchFamily="18" charset="0"/>
                <a:hlinkClick r:id="rId2" action="ppaction://hlinksldjump"/>
              </a:rPr>
              <a:t>INDICE</a:t>
            </a:r>
            <a:endParaRPr lang="es-ES" sz="2800" b="1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5400" b="1" dirty="0" smtClean="0">
                <a:effectLst>
                  <a:glow rad="101600">
                    <a:srgbClr val="0070C0">
                      <a:alpha val="60000"/>
                    </a:srgbClr>
                  </a:glow>
                </a:effectLst>
              </a:rPr>
              <a:t>INDICE</a:t>
            </a:r>
            <a:endParaRPr lang="es-ES" sz="5400" b="1" dirty="0">
              <a:effectLst>
                <a:glow rad="101600">
                  <a:srgbClr val="0070C0">
                    <a:alpha val="60000"/>
                  </a:srgbClr>
                </a:glo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84293" y="1285860"/>
            <a:ext cx="8759707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HISTORIA DE LA BIOLOGIA</a:t>
            </a:r>
            <a:endParaRPr lang="es-ES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DEFINICION DE BIOLOGIA</a:t>
            </a:r>
            <a:endParaRPr lang="es-ES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4" action="ppaction://hlinksldjump"/>
              </a:rPr>
              <a:t>PRINCIPIOS UNIFICADORES</a:t>
            </a:r>
            <a:endParaRPr lang="es-ES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5" action="ppaction://hlinksldjump"/>
              </a:rPr>
              <a:t>PRINCIPIOS</a:t>
            </a:r>
            <a:endParaRPr lang="es-ES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6" action="ppaction://hlinksldjump"/>
              </a:rPr>
              <a:t>CIENCIAS DE LA VIDA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7224" y="0"/>
            <a:ext cx="7772400" cy="914400"/>
          </a:xfrm>
        </p:spPr>
        <p:txBody>
          <a:bodyPr/>
          <a:lstStyle/>
          <a:p>
            <a:r>
              <a:rPr lang="es-MX" dirty="0" smtClean="0">
                <a:latin typeface="Britannic Bold" pitchFamily="34" charset="0"/>
              </a:rPr>
              <a:t>HISTORIA DE LA BIOLOGIA</a:t>
            </a:r>
            <a:endParaRPr lang="es-ES" dirty="0">
              <a:latin typeface="Britannic Bold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1000108"/>
            <a:ext cx="9001156" cy="5857892"/>
          </a:xfrm>
        </p:spPr>
        <p:txBody>
          <a:bodyPr>
            <a:normAutofit fontScale="55000" lnSpcReduction="20000"/>
          </a:bodyPr>
          <a:lstStyle/>
          <a:p>
            <a:r>
              <a:rPr lang="es-ES" sz="5100" b="1" dirty="0" smtClean="0">
                <a:latin typeface="Harrington" pitchFamily="82" charset="0"/>
                <a:ea typeface="Cambria Math" pitchFamily="18" charset="0"/>
              </a:rPr>
              <a:t>El término biología se acuña durante la Ilustración por parte de dos autores (Lamarck y </a:t>
            </a:r>
            <a:r>
              <a:rPr lang="es-ES" sz="5100" b="1" dirty="0" err="1" smtClean="0">
                <a:latin typeface="Harrington" pitchFamily="82" charset="0"/>
                <a:ea typeface="Cambria Math" pitchFamily="18" charset="0"/>
              </a:rPr>
              <a:t>Treviranus</a:t>
            </a:r>
            <a:r>
              <a:rPr lang="es-ES" sz="5100" b="1" dirty="0" smtClean="0">
                <a:latin typeface="Harrington" pitchFamily="82" charset="0"/>
                <a:ea typeface="Cambria Math" pitchFamily="18" charset="0"/>
              </a:rPr>
              <a:t>) que, simultáneamente, lo utilizan para referirse al estudio de las leyes de la vida. El neologismo fue empleado por primera vez en Francia en 1802, por parte de Jean-</a:t>
            </a:r>
            <a:r>
              <a:rPr lang="es-ES" sz="5100" b="1" dirty="0" err="1" smtClean="0">
                <a:latin typeface="Harrington" pitchFamily="82" charset="0"/>
                <a:ea typeface="Cambria Math" pitchFamily="18" charset="0"/>
              </a:rPr>
              <a:t>Baptiste</a:t>
            </a:r>
            <a:r>
              <a:rPr lang="es-ES" sz="5100" b="1" dirty="0" smtClean="0">
                <a:latin typeface="Harrington" pitchFamily="82" charset="0"/>
                <a:ea typeface="Cambria Math" pitchFamily="18" charset="0"/>
              </a:rPr>
              <a:t> Lamarck en su tratado de Hidrogeología. Ignoraba que, en el mismo año, el naturalista alemán </a:t>
            </a:r>
            <a:r>
              <a:rPr lang="es-ES" sz="5100" b="1" dirty="0" err="1" smtClean="0">
                <a:latin typeface="Harrington" pitchFamily="82" charset="0"/>
                <a:ea typeface="Cambria Math" pitchFamily="18" charset="0"/>
              </a:rPr>
              <a:t>Treviranus</a:t>
            </a:r>
            <a:r>
              <a:rPr lang="es-ES" sz="5100" b="1" dirty="0" smtClean="0">
                <a:latin typeface="Harrington" pitchFamily="82" charset="0"/>
                <a:ea typeface="Cambria Math" pitchFamily="18" charset="0"/>
              </a:rPr>
              <a:t> había creado el mismo neologismo en una obra en seis tomos titulada Biología o Filosofía de la naturaleza viva: "la biología estudiará las distintas formas de vida, las condiciones y las leyes que rigen su existencia y las causas que determinan su actividad."</a:t>
            </a:r>
          </a:p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7215206" y="6000768"/>
            <a:ext cx="2571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hlinkClick r:id="rId2" action="ppaction://hlinksldjump"/>
              </a:rPr>
              <a:t>INDICE</a:t>
            </a:r>
            <a:endParaRPr lang="es-ES" sz="2400" b="1" dirty="0" smtClean="0"/>
          </a:p>
          <a:p>
            <a:r>
              <a:rPr lang="es-ES" sz="2400" b="1" dirty="0" smtClean="0">
                <a:hlinkClick r:id="rId3" action="ppaction://hlinksldjump"/>
              </a:rPr>
              <a:t>SIGUIENTE</a:t>
            </a:r>
            <a:endParaRPr lang="es-E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Cooper Black" pitchFamily="18" charset="0"/>
              </a:rPr>
              <a:t>DEFINICION DE BIOLOGIA</a:t>
            </a:r>
            <a:endParaRPr lang="es-ES" dirty="0">
              <a:latin typeface="Cooper Black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600" b="1" dirty="0" smtClean="0">
                <a:latin typeface="Juice ITC" pitchFamily="82" charset="0"/>
                <a:cs typeface="Arial" charset="0"/>
              </a:rPr>
              <a:t>BIOS = VIDA</a:t>
            </a:r>
          </a:p>
          <a:p>
            <a:r>
              <a:rPr lang="es-ES" sz="3600" b="1" dirty="0" smtClean="0">
                <a:latin typeface="Juice ITC" pitchFamily="82" charset="0"/>
                <a:cs typeface="Arial" charset="0"/>
              </a:rPr>
              <a:t>LOGOS = ESTUDIO, TRATADO, CIENCIA</a:t>
            </a:r>
          </a:p>
          <a:p>
            <a:r>
              <a:rPr lang="es-ES" sz="3600" b="1" dirty="0" smtClean="0">
                <a:latin typeface="Juice ITC" pitchFamily="82" charset="0"/>
                <a:cs typeface="Arial" charset="0"/>
              </a:rPr>
              <a:t>ETIMOLOGICAMENTE = CIENCIA DE LA VIDA</a:t>
            </a:r>
          </a:p>
          <a:p>
            <a:pPr algn="just"/>
            <a:r>
              <a:rPr lang="es-ES" sz="3600" b="1" dirty="0" smtClean="0">
                <a:latin typeface="Juice ITC" pitchFamily="82" charset="0"/>
                <a:cs typeface="Arial" charset="0"/>
              </a:rPr>
              <a:t>CIENCIA QUE ESTUDIA A LOS SERES VIVOS, SU ESTRUCTURA, SU FUNCIÓN Y SU RELACIÓN CON EL MEDIO AMBIENTE</a:t>
            </a:r>
            <a:endParaRPr lang="es-ES" sz="3600" b="1" dirty="0">
              <a:latin typeface="Juice ITC" pitchFamily="82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429388" y="5429264"/>
            <a:ext cx="35004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hlinkClick r:id="rId2" action="ppaction://hlinksldjump"/>
              </a:rPr>
              <a:t>INDICE</a:t>
            </a:r>
            <a:endParaRPr lang="es-ES" sz="2400" b="1" dirty="0" smtClean="0"/>
          </a:p>
          <a:p>
            <a:r>
              <a:rPr lang="es-ES" sz="2400" b="1" dirty="0" smtClean="0">
                <a:hlinkClick r:id="rId3" action="ppaction://hlinksldjump"/>
              </a:rPr>
              <a:t>ANTERIOR</a:t>
            </a:r>
            <a:endParaRPr lang="es-ES" sz="2400" b="1" dirty="0" smtClean="0"/>
          </a:p>
          <a:p>
            <a:r>
              <a:rPr lang="es-ES" sz="2400" b="1" dirty="0" smtClean="0">
                <a:hlinkClick r:id="rId4" action="ppaction://hlinksldjump"/>
              </a:rPr>
              <a:t>SIGUIENTE</a:t>
            </a:r>
            <a:endParaRPr lang="es-E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Haettenschweiler" pitchFamily="34" charset="0"/>
              </a:rPr>
              <a:t>PRINCIPIOS UNIFICADORES</a:t>
            </a:r>
            <a:endParaRPr lang="es-ES" dirty="0">
              <a:latin typeface="Haettenschweiler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000" b="1" dirty="0" smtClean="0">
                <a:latin typeface="Juice ITC" pitchFamily="82" charset="0"/>
              </a:rPr>
              <a:t>Las teorías fundamentales en las que se basa todo conocimiento biológico son:</a:t>
            </a:r>
            <a:br>
              <a:rPr lang="es-ES" sz="4000" b="1" dirty="0" smtClean="0">
                <a:latin typeface="Juice ITC" pitchFamily="82" charset="0"/>
              </a:rPr>
            </a:br>
            <a:r>
              <a:rPr lang="es-ES" sz="4000" b="1" dirty="0" smtClean="0">
                <a:latin typeface="Juice ITC" pitchFamily="82" charset="0"/>
              </a:rPr>
              <a:t/>
            </a:r>
            <a:br>
              <a:rPr lang="es-ES" sz="4000" b="1" dirty="0" smtClean="0">
                <a:latin typeface="Juice ITC" pitchFamily="82" charset="0"/>
              </a:rPr>
            </a:br>
            <a:r>
              <a:rPr lang="es-ES" sz="4000" b="1" dirty="0" smtClean="0">
                <a:latin typeface="Juice ITC" pitchFamily="82" charset="0"/>
              </a:rPr>
              <a:t>1- Teoría celular</a:t>
            </a:r>
            <a:br>
              <a:rPr lang="es-ES" sz="4000" b="1" dirty="0" smtClean="0">
                <a:latin typeface="Juice ITC" pitchFamily="82" charset="0"/>
              </a:rPr>
            </a:br>
            <a:r>
              <a:rPr lang="es-ES" sz="4000" b="1" dirty="0" smtClean="0">
                <a:latin typeface="Juice ITC" pitchFamily="82" charset="0"/>
              </a:rPr>
              <a:t>2- Herencia (teoría del gen)</a:t>
            </a:r>
            <a:br>
              <a:rPr lang="es-ES" sz="4000" b="1" dirty="0" smtClean="0">
                <a:latin typeface="Juice ITC" pitchFamily="82" charset="0"/>
              </a:rPr>
            </a:br>
            <a:r>
              <a:rPr lang="es-ES" sz="4000" b="1" dirty="0" smtClean="0">
                <a:latin typeface="Juice ITC" pitchFamily="82" charset="0"/>
              </a:rPr>
              <a:t>3- Homeostasis</a:t>
            </a:r>
            <a:br>
              <a:rPr lang="es-ES" sz="4000" b="1" dirty="0" smtClean="0">
                <a:latin typeface="Juice ITC" pitchFamily="82" charset="0"/>
              </a:rPr>
            </a:br>
            <a:r>
              <a:rPr lang="es-ES" sz="4000" b="1" dirty="0" smtClean="0">
                <a:latin typeface="Juice ITC" pitchFamily="82" charset="0"/>
              </a:rPr>
              <a:t>4-  Teoría de la Evolución</a:t>
            </a:r>
            <a:endParaRPr lang="es-ES" sz="4000" b="1" dirty="0">
              <a:latin typeface="Juice ITC" pitchFamily="82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715140" y="5643578"/>
            <a:ext cx="1785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hlinkClick r:id="rId2" action="ppaction://hlinksldjump"/>
              </a:rPr>
              <a:t>INDICE</a:t>
            </a:r>
            <a:endParaRPr lang="es-ES" sz="2400" b="1" dirty="0" smtClean="0"/>
          </a:p>
          <a:p>
            <a:r>
              <a:rPr lang="es-ES" sz="2400" b="1" dirty="0" smtClean="0">
                <a:hlinkClick r:id="rId3" action="ppaction://hlinksldjump"/>
              </a:rPr>
              <a:t>ATRÁS</a:t>
            </a:r>
            <a:endParaRPr lang="es-ES" sz="2400" b="1" dirty="0" smtClean="0"/>
          </a:p>
          <a:p>
            <a:r>
              <a:rPr lang="es-ES" sz="2400" b="1" dirty="0" smtClean="0">
                <a:hlinkClick r:id="rId4" action="ppaction://hlinksldjump"/>
              </a:rPr>
              <a:t>SIGUIENTE</a:t>
            </a:r>
            <a:endParaRPr lang="es-E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7224" y="214290"/>
            <a:ext cx="7772400" cy="914400"/>
          </a:xfrm>
        </p:spPr>
        <p:txBody>
          <a:bodyPr/>
          <a:lstStyle/>
          <a:p>
            <a:r>
              <a:rPr lang="es-MX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S Mincho" pitchFamily="49" charset="-128"/>
                <a:ea typeface="MS Mincho" pitchFamily="49" charset="-128"/>
              </a:rPr>
              <a:t>PRINCIPIOS</a:t>
            </a:r>
            <a:endParaRPr lang="es-ES" sz="4400" b="1" dirty="0">
              <a:solidFill>
                <a:schemeClr val="tx1">
                  <a:lumMod val="85000"/>
                  <a:lumOff val="15000"/>
                </a:schemeClr>
              </a:solidFill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4348" y="92867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s-ES" b="1" dirty="0" smtClean="0">
                <a:latin typeface="Harrington" pitchFamily="82" charset="0"/>
              </a:rPr>
              <a:t>Universalidad: bioquímica, células y el código genético</a:t>
            </a:r>
          </a:p>
          <a:p>
            <a:r>
              <a:rPr lang="es-ES" b="1" dirty="0" smtClean="0">
                <a:latin typeface="Harrington" pitchFamily="82" charset="0"/>
              </a:rPr>
              <a:t>Evolución: el principio central de la biología</a:t>
            </a:r>
          </a:p>
          <a:p>
            <a:r>
              <a:rPr lang="es-ES" b="1" dirty="0" smtClean="0">
                <a:latin typeface="Harrington" pitchFamily="82" charset="0"/>
              </a:rPr>
              <a:t>Diversidad: variedad de organismos vivos</a:t>
            </a:r>
          </a:p>
          <a:p>
            <a:r>
              <a:rPr lang="es-ES" b="1" dirty="0" smtClean="0">
                <a:latin typeface="Harrington" pitchFamily="82" charset="0"/>
              </a:rPr>
              <a:t>Continuidad: el antepasado común de la vida</a:t>
            </a:r>
          </a:p>
          <a:p>
            <a:r>
              <a:rPr lang="es-ES" b="1" dirty="0" smtClean="0">
                <a:latin typeface="Harrington" pitchFamily="82" charset="0"/>
              </a:rPr>
              <a:t>Homeostasis: adaptación al cambio</a:t>
            </a:r>
          </a:p>
          <a:p>
            <a:r>
              <a:rPr lang="es-ES" b="1" dirty="0" smtClean="0">
                <a:latin typeface="Harrington" pitchFamily="82" charset="0"/>
              </a:rPr>
              <a:t>Interacciones: grupos y entornos</a:t>
            </a:r>
          </a:p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7143736" y="5357826"/>
            <a:ext cx="2000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hlinkClick r:id="rId2" action="ppaction://hlinksldjump"/>
              </a:rPr>
              <a:t>INDICE</a:t>
            </a:r>
            <a:endParaRPr lang="es-ES" sz="2400" b="1" dirty="0" smtClean="0"/>
          </a:p>
          <a:p>
            <a:r>
              <a:rPr lang="es-ES" sz="2400" b="1" dirty="0" smtClean="0">
                <a:hlinkClick r:id="rId3" action="ppaction://hlinksldjump"/>
              </a:rPr>
              <a:t>ATRÁS</a:t>
            </a:r>
            <a:endParaRPr lang="es-ES" sz="2400" b="1" dirty="0" smtClean="0"/>
          </a:p>
          <a:p>
            <a:r>
              <a:rPr lang="es-ES" sz="2400" b="1" dirty="0" smtClean="0">
                <a:hlinkClick r:id="rId4" action="ppaction://hlinksldjump"/>
              </a:rPr>
              <a:t>SIGUIENTE</a:t>
            </a:r>
            <a:endParaRPr lang="es-E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28662" y="0"/>
            <a:ext cx="7772400" cy="914400"/>
          </a:xfrm>
        </p:spPr>
        <p:txBody>
          <a:bodyPr/>
          <a:lstStyle/>
          <a:p>
            <a:r>
              <a:rPr lang="es-MX" b="1" dirty="0" smtClean="0">
                <a:latin typeface="MS Mincho" pitchFamily="49" charset="-128"/>
                <a:ea typeface="MS Mincho" pitchFamily="49" charset="-128"/>
              </a:rPr>
              <a:t>CIENCIAS DE LA VIDA</a:t>
            </a:r>
            <a:endParaRPr lang="es-ES" b="1" dirty="0"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714356"/>
            <a:ext cx="8429684" cy="5500726"/>
          </a:xfrm>
        </p:spPr>
        <p:txBody>
          <a:bodyPr>
            <a:normAutofit fontScale="85000" lnSpcReduction="20000"/>
          </a:bodyPr>
          <a:lstStyle/>
          <a:p>
            <a:r>
              <a:rPr lang="es-ES" sz="3300" b="1" dirty="0" smtClean="0">
                <a:latin typeface="Monotype Corsiva" pitchFamily="66" charset="0"/>
              </a:rPr>
              <a:t>Ciencias de la Salud: proviene y trata problemas de salud humana.</a:t>
            </a:r>
          </a:p>
          <a:p>
            <a:r>
              <a:rPr lang="es-ES" sz="3300" b="1" dirty="0" smtClean="0">
                <a:latin typeface="Monotype Corsiva" pitchFamily="66" charset="0"/>
              </a:rPr>
              <a:t>Ética: principios y valores de conducta.</a:t>
            </a:r>
          </a:p>
          <a:p>
            <a:r>
              <a:rPr lang="es-ES" sz="3300" b="1" dirty="0" smtClean="0">
                <a:latin typeface="Monotype Corsiva" pitchFamily="66" charset="0"/>
              </a:rPr>
              <a:t>Matemáticas: estadística, probabilidades y porcentajes.</a:t>
            </a:r>
          </a:p>
          <a:p>
            <a:r>
              <a:rPr lang="es-ES" sz="3300" b="1" dirty="0" smtClean="0">
                <a:latin typeface="Monotype Corsiva" pitchFamily="66" charset="0"/>
              </a:rPr>
              <a:t>Sociología: leyes y fenómenos sociales.</a:t>
            </a:r>
          </a:p>
          <a:p>
            <a:r>
              <a:rPr lang="es-ES" sz="3300" b="1" dirty="0" smtClean="0">
                <a:latin typeface="Monotype Corsiva" pitchFamily="66" charset="0"/>
              </a:rPr>
              <a:t>Historia: aporta datos que contribuyen al estudio de la biología</a:t>
            </a:r>
          </a:p>
          <a:p>
            <a:r>
              <a:rPr lang="es-ES" sz="3300" b="1" dirty="0" smtClean="0">
                <a:latin typeface="Monotype Corsiva" pitchFamily="66" charset="0"/>
              </a:rPr>
              <a:t>Física: relación entre materia y energía.</a:t>
            </a:r>
          </a:p>
          <a:p>
            <a:r>
              <a:rPr lang="es-ES" sz="3300" b="1" dirty="0" smtClean="0">
                <a:latin typeface="Monotype Corsiva" pitchFamily="66" charset="0"/>
              </a:rPr>
              <a:t>Química: cambios y reacciones de la materia viva.</a:t>
            </a:r>
          </a:p>
          <a:p>
            <a:r>
              <a:rPr lang="es-ES" sz="3300" b="1" dirty="0" smtClean="0">
                <a:latin typeface="Monotype Corsiva" pitchFamily="66" charset="0"/>
              </a:rPr>
              <a:t>Geografía: origen, estructura y evolución de la tierra</a:t>
            </a:r>
          </a:p>
          <a:p>
            <a:r>
              <a:rPr lang="es-ES" sz="3300" b="1" dirty="0" smtClean="0">
                <a:latin typeface="Monotype Corsiva" pitchFamily="66" charset="0"/>
              </a:rPr>
              <a:t>Antropología: ser humano.</a:t>
            </a:r>
          </a:p>
          <a:p>
            <a:r>
              <a:rPr lang="es-ES" sz="3300" b="1" dirty="0" smtClean="0">
                <a:latin typeface="Monotype Corsiva" pitchFamily="66" charset="0"/>
              </a:rPr>
              <a:t>Etnología: las razas humanas.</a:t>
            </a:r>
          </a:p>
          <a:p>
            <a:r>
              <a:rPr lang="es-ES" sz="3300" b="1" dirty="0" smtClean="0">
                <a:latin typeface="Monotype Corsiva" pitchFamily="66" charset="0"/>
              </a:rPr>
              <a:t>Ciencias de la tierra: origen y evolución de la tierra.</a:t>
            </a:r>
          </a:p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7858148" y="5786454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hlinkClick r:id="rId2" action="ppaction://hlinksldjump"/>
              </a:rPr>
              <a:t>INDICE</a:t>
            </a:r>
            <a:r>
              <a:rPr lang="es-ES" sz="2400" b="1" dirty="0" smtClean="0"/>
              <a:t>                                                                                      </a:t>
            </a:r>
            <a:r>
              <a:rPr lang="es-ES" sz="2400" b="1" dirty="0" smtClean="0">
                <a:hlinkClick r:id="rId3" action="ppaction://hlinksldjump"/>
              </a:rPr>
              <a:t>ATRAS</a:t>
            </a:r>
            <a:endParaRPr lang="es-E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24</TotalTime>
  <Words>349</Words>
  <Application>Microsoft Office PowerPoint</Application>
  <PresentationFormat>Presentación en pantalla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Metro</vt:lpstr>
      <vt:lpstr>BIOLOGIA</vt:lpstr>
      <vt:lpstr>INDICE</vt:lpstr>
      <vt:lpstr>HISTORIA DE LA BIOLOGIA</vt:lpstr>
      <vt:lpstr>DEFINICION DE BIOLOGIA</vt:lpstr>
      <vt:lpstr>PRINCIPIOS UNIFICADORES</vt:lpstr>
      <vt:lpstr>PRINCIPIOS</vt:lpstr>
      <vt:lpstr>CIENCIAS DE LA VIDA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BIOLOGIA</dc:title>
  <dc:creator>PC14</dc:creator>
  <cp:lastModifiedBy>PC31</cp:lastModifiedBy>
  <cp:revision>4</cp:revision>
  <dcterms:created xsi:type="dcterms:W3CDTF">2013-05-27T15:38:56Z</dcterms:created>
  <dcterms:modified xsi:type="dcterms:W3CDTF">2013-05-31T23:02:27Z</dcterms:modified>
</cp:coreProperties>
</file>